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anrope"/>
      <p:regular r:id="rId10"/>
      <p:bold r:id="rId11"/>
    </p:embeddedFont>
    <p:embeddedFont>
      <p:font typeface="Manrope ExtraBold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i1LBC39KIYGuNsigo/Wxhfkcda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anrope-bold.fntdata"/><Relationship Id="rId10" Type="http://schemas.openxmlformats.org/officeDocument/2006/relationships/font" Target="fonts/Manrope-regular.fntdata"/><Relationship Id="rId13" Type="http://customschemas.google.com/relationships/presentationmetadata" Target="metadata"/><Relationship Id="rId12" Type="http://schemas.openxmlformats.org/officeDocument/2006/relationships/font" Target="fonts/Manrope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5b75e75c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215b75e75c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Hard to discuss everything in a short time period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Sandra Intro of self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5b75e75c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215b75e75c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5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747075" y="1651625"/>
            <a:ext cx="61833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747075" y="2861525"/>
            <a:ext cx="36726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Title and body">
  <p:cSld name="CUSTOM_4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 amt="60000"/>
          </a:blip>
          <a:srcRect b="0" l="29" r="18" t="0"/>
          <a:stretch/>
        </p:blipFill>
        <p:spPr>
          <a:xfrm>
            <a:off x="8291289" y="285750"/>
            <a:ext cx="56242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/>
          <p:nvPr>
            <p:ph idx="1" type="subTitle"/>
          </p:nvPr>
        </p:nvSpPr>
        <p:spPr>
          <a:xfrm>
            <a:off x="285750" y="836278"/>
            <a:ext cx="11343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1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type="title"/>
          </p:nvPr>
        </p:nvSpPr>
        <p:spPr>
          <a:xfrm>
            <a:off x="1714500" y="783281"/>
            <a:ext cx="657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1714500" y="1714500"/>
            <a:ext cx="65769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title"/>
          </p:nvPr>
        </p:nvSpPr>
        <p:spPr>
          <a:xfrm>
            <a:off x="554476" y="1337587"/>
            <a:ext cx="80349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1" i="0" sz="1200">
                <a:solidFill>
                  <a:srgbClr val="3031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body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6583681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15" Type="http://schemas.openxmlformats.org/officeDocument/2006/relationships/image" Target="../media/image18.png"/><Relationship Id="rId1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hyperlink" Target="mailto:sandra@freightmatters.org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15b75e75c9_0_113"/>
          <p:cNvPicPr preferRelativeResize="0"/>
          <p:nvPr/>
        </p:nvPicPr>
        <p:blipFill rotWithShape="1">
          <a:blip r:embed="rId3">
            <a:alphaModFix/>
          </a:blip>
          <a:srcRect b="7719" l="0" r="0" t="17692"/>
          <a:stretch/>
        </p:blipFill>
        <p:spPr>
          <a:xfrm>
            <a:off x="-25400" y="0"/>
            <a:ext cx="9194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215b75e75c9_0_113"/>
          <p:cNvSpPr txBox="1"/>
          <p:nvPr>
            <p:ph type="title"/>
          </p:nvPr>
        </p:nvSpPr>
        <p:spPr>
          <a:xfrm>
            <a:off x="114300" y="3939838"/>
            <a:ext cx="87321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000"/>
              <a:buNone/>
            </a:pPr>
            <a:r>
              <a:rPr lang="en" sz="5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Sandra Rothbard, AICP</a:t>
            </a:r>
            <a:endParaRPr i="1" sz="4444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241"/>
              <a:buNone/>
            </a:pPr>
            <a:r>
              <a:rPr i="1" lang="en" sz="261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Urban planning freight consultant</a:t>
            </a:r>
            <a:endParaRPr i="1" sz="2610">
              <a:solidFill>
                <a:schemeClr val="dk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pic>
        <p:nvPicPr>
          <p:cNvPr id="70" name="Google Shape;70;g215b75e75c9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4975" y="4156326"/>
            <a:ext cx="1904773" cy="7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150" y="262725"/>
            <a:ext cx="9144000" cy="3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Curb Management  </a:t>
            </a:r>
            <a:r>
              <a:rPr b="1" i="0" lang="en" sz="21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▪</a:t>
            </a:r>
            <a:r>
              <a:rPr b="1" i="0" lang="en" sz="2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Consolidation  </a:t>
            </a:r>
            <a:r>
              <a:rPr b="1" i="0" lang="en" sz="21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▪</a:t>
            </a:r>
            <a:r>
              <a:rPr b="1" i="0" lang="en" sz="2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Routing  </a:t>
            </a:r>
            <a:r>
              <a:rPr b="1" i="0" lang="en" sz="2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b="1" i="0" sz="2900" u="none" cap="none" strike="noStrike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Land Use  </a:t>
            </a:r>
            <a:r>
              <a:rPr b="1" i="0" lang="en" sz="21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▪</a:t>
            </a:r>
            <a:r>
              <a:rPr b="1" i="0" lang="en" sz="2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Environmental Justice  </a:t>
            </a:r>
            <a:r>
              <a:rPr b="1" i="0" lang="en" sz="21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▪</a:t>
            </a:r>
            <a:r>
              <a:rPr b="1" i="0" lang="en" sz="2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Multi-modal </a:t>
            </a:r>
            <a:endParaRPr b="1" i="0" sz="2900" u="none" cap="none" strike="noStrike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Complete Streets  </a:t>
            </a:r>
            <a:r>
              <a:rPr b="1" i="0" lang="en" sz="21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▪</a:t>
            </a:r>
            <a:r>
              <a:rPr b="1" i="0" lang="en" sz="2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Tech Innovation </a:t>
            </a:r>
            <a:endParaRPr b="1" i="0" sz="2900" u="none" cap="none" strike="noStrike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sz="2900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Zero-Emission Zones </a:t>
            </a:r>
            <a:r>
              <a:rPr b="1" lang="en" sz="21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▪ </a:t>
            </a:r>
            <a:r>
              <a:rPr b="1" lang="en" sz="2900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Warehousing / Fulfillment</a:t>
            </a:r>
            <a:r>
              <a:rPr b="1" i="0" lang="en" sz="2900" u="none" cap="none" strike="noStrike">
                <a:solidFill>
                  <a:srgbClr val="67AC2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endParaRPr b="1" i="0" sz="2900" u="none" cap="none" strike="noStrike">
              <a:solidFill>
                <a:srgbClr val="67AC2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5b75e75c9_0_76"/>
          <p:cNvSpPr/>
          <p:nvPr/>
        </p:nvSpPr>
        <p:spPr>
          <a:xfrm>
            <a:off x="449200" y="293700"/>
            <a:ext cx="2282100" cy="1321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2EBE2"/>
                </a:solidFill>
                <a:latin typeface="Manrope"/>
                <a:ea typeface="Manrope"/>
                <a:cs typeface="Manrope"/>
                <a:sym typeface="Manrope"/>
              </a:rPr>
              <a:t>Consultation &amp; Advisory Services</a:t>
            </a:r>
            <a:endParaRPr b="1" i="0" sz="1700" u="none" cap="none" strike="noStrike">
              <a:solidFill>
                <a:srgbClr val="F2EBE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1" name="Google Shape;81;g215b75e75c9_0_76"/>
          <p:cNvSpPr/>
          <p:nvPr/>
        </p:nvSpPr>
        <p:spPr>
          <a:xfrm>
            <a:off x="449200" y="1911000"/>
            <a:ext cx="2282100" cy="1321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2EBE2"/>
                </a:solidFill>
                <a:latin typeface="Manrope"/>
                <a:ea typeface="Manrope"/>
                <a:cs typeface="Manrope"/>
                <a:sym typeface="Manrope"/>
              </a:rPr>
              <a:t>Research </a:t>
            </a:r>
            <a:endParaRPr b="1" i="0" sz="1700" u="none" cap="none" strike="noStrike">
              <a:solidFill>
                <a:srgbClr val="F2EBE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2EBE2"/>
                </a:solidFill>
                <a:latin typeface="Manrope"/>
                <a:ea typeface="Manrope"/>
                <a:cs typeface="Manrope"/>
                <a:sym typeface="Manrope"/>
              </a:rPr>
              <a:t>&amp; Project Management</a:t>
            </a:r>
            <a:endParaRPr b="1" i="0" sz="1700" u="none" cap="none" strike="noStrike">
              <a:solidFill>
                <a:srgbClr val="F2EBE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2" name="Google Shape;82;g215b75e75c9_0_76"/>
          <p:cNvSpPr/>
          <p:nvPr/>
        </p:nvSpPr>
        <p:spPr>
          <a:xfrm>
            <a:off x="448325" y="3528300"/>
            <a:ext cx="2282100" cy="1321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2EBE2"/>
                </a:solidFill>
                <a:latin typeface="Manrope"/>
                <a:ea typeface="Manrope"/>
                <a:cs typeface="Manrope"/>
                <a:sym typeface="Manrope"/>
              </a:rPr>
              <a:t>Community &amp; Stakeholder Engagement</a:t>
            </a:r>
            <a:endParaRPr b="1" i="0" sz="1700" u="none" cap="none" strike="noStrike">
              <a:solidFill>
                <a:srgbClr val="F2EBE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3" name="Google Shape;83;g215b75e75c9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201" y="4248300"/>
            <a:ext cx="1177350" cy="60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15b75e75c9_0_76"/>
          <p:cNvPicPr preferRelativeResize="0"/>
          <p:nvPr/>
        </p:nvPicPr>
        <p:blipFill rotWithShape="1">
          <a:blip r:embed="rId4">
            <a:alphaModFix/>
          </a:blip>
          <a:srcRect b="29338" l="16677" r="55691" t="0"/>
          <a:stretch/>
        </p:blipFill>
        <p:spPr>
          <a:xfrm>
            <a:off x="3117718" y="1342063"/>
            <a:ext cx="1177348" cy="7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15b75e75c9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8125" y="3232505"/>
            <a:ext cx="848399" cy="95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15b75e75c9_0_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64700" y="2662613"/>
            <a:ext cx="848417" cy="5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15b75e75c9_0_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451" y="293711"/>
            <a:ext cx="715900" cy="7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15b75e75c9_0_76"/>
          <p:cNvPicPr preferRelativeResize="0"/>
          <p:nvPr/>
        </p:nvPicPr>
        <p:blipFill rotWithShape="1">
          <a:blip r:embed="rId8">
            <a:alphaModFix/>
          </a:blip>
          <a:srcRect b="22248" l="11348" r="10975" t="22254"/>
          <a:stretch/>
        </p:blipFill>
        <p:spPr>
          <a:xfrm>
            <a:off x="5632088" y="538925"/>
            <a:ext cx="1424935" cy="5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15b75e75c9_0_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1488" y="1208987"/>
            <a:ext cx="627884" cy="6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15b75e75c9_0_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04623" y="2571761"/>
            <a:ext cx="1280247" cy="3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15b75e75c9_0_76"/>
          <p:cNvPicPr preferRelativeResize="0"/>
          <p:nvPr/>
        </p:nvPicPr>
        <p:blipFill rotWithShape="1">
          <a:blip r:embed="rId11">
            <a:alphaModFix/>
          </a:blip>
          <a:srcRect b="23436" l="0" r="0" t="0"/>
          <a:stretch/>
        </p:blipFill>
        <p:spPr>
          <a:xfrm>
            <a:off x="5912228" y="3934515"/>
            <a:ext cx="1467494" cy="50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15b75e75c9_0_7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67587" y="4248300"/>
            <a:ext cx="965107" cy="6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15b75e75c9_0_7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83537" y="1696863"/>
            <a:ext cx="1629675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15b75e75c9_0_7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555347" y="255322"/>
            <a:ext cx="1177350" cy="79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15b75e75c9_0_7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379737" y="2933449"/>
            <a:ext cx="1053970" cy="3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/>
        </p:nvSpPr>
        <p:spPr>
          <a:xfrm>
            <a:off x="6402424" y="4168811"/>
            <a:ext cx="10512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Handling of unsold items</a:t>
            </a:r>
            <a:endParaRPr b="0" i="0" sz="500" u="none" cap="none" strike="noStrik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6928014" y="4041037"/>
            <a:ext cx="0" cy="101991"/>
          </a:xfrm>
          <a:custGeom>
            <a:rect b="b" l="l" r="r" t="t"/>
            <a:pathLst>
              <a:path extrusionOk="0" h="224155" w="120000">
                <a:moveTo>
                  <a:pt x="0" y="223762"/>
                </a:moveTo>
                <a:lnTo>
                  <a:pt x="0" y="0"/>
                </a:lnTo>
              </a:path>
            </a:pathLst>
          </a:custGeom>
          <a:noFill/>
          <a:ln cap="flat" cmpd="sng" w="10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1359" y="527987"/>
            <a:ext cx="2073349" cy="8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50" y="527963"/>
            <a:ext cx="1922826" cy="76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460188" y="1748950"/>
            <a:ext cx="40857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Sandra Rothbard, AICP</a:t>
            </a:r>
            <a:endParaRPr b="1" i="0" sz="23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sandra@freightmatters.org</a:t>
            </a:r>
            <a:endParaRPr b="1" i="0" sz="18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www.freightmatters.org</a:t>
            </a:r>
            <a:endParaRPr b="1" i="0" sz="18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   @freight_matters</a:t>
            </a:r>
            <a:endParaRPr b="1" i="0" sz="1800" u="none" cap="none" strike="noStrike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250" y="3921325"/>
            <a:ext cx="341400" cy="3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0880" y="875771"/>
            <a:ext cx="3403000" cy="339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